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58" r:id="rId3"/>
    <p:sldId id="386" r:id="rId4"/>
    <p:sldId id="392" r:id="rId5"/>
    <p:sldId id="359" r:id="rId6"/>
    <p:sldId id="361" r:id="rId7"/>
    <p:sldId id="387" r:id="rId8"/>
    <p:sldId id="388" r:id="rId9"/>
    <p:sldId id="382" r:id="rId10"/>
    <p:sldId id="390" r:id="rId11"/>
    <p:sldId id="389" r:id="rId12"/>
    <p:sldId id="362" r:id="rId13"/>
    <p:sldId id="369" r:id="rId14"/>
    <p:sldId id="370" r:id="rId15"/>
    <p:sldId id="372" r:id="rId16"/>
    <p:sldId id="373" r:id="rId17"/>
    <p:sldId id="374" r:id="rId18"/>
    <p:sldId id="375" r:id="rId19"/>
    <p:sldId id="376" r:id="rId20"/>
    <p:sldId id="395" r:id="rId21"/>
    <p:sldId id="377" r:id="rId22"/>
    <p:sldId id="378" r:id="rId24"/>
    <p:sldId id="380" r:id="rId25"/>
    <p:sldId id="396" r:id="rId26"/>
    <p:sldId id="379" r:id="rId27"/>
    <p:sldId id="397" r:id="rId28"/>
    <p:sldId id="393" r:id="rId29"/>
    <p:sldId id="437" r:id="rId30"/>
    <p:sldId id="438" r:id="rId31"/>
    <p:sldId id="381" r:id="rId32"/>
    <p:sldId id="384" r:id="rId33"/>
    <p:sldId id="398" r:id="rId34"/>
    <p:sldId id="385" r:id="rId35"/>
    <p:sldId id="402" r:id="rId36"/>
    <p:sldId id="403" r:id="rId37"/>
    <p:sldId id="404" r:id="rId38"/>
    <p:sldId id="406" r:id="rId39"/>
    <p:sldId id="401" r:id="rId40"/>
    <p:sldId id="408" r:id="rId41"/>
    <p:sldId id="407" r:id="rId42"/>
    <p:sldId id="409" r:id="rId43"/>
    <p:sldId id="410" r:id="rId44"/>
    <p:sldId id="411" r:id="rId45"/>
    <p:sldId id="414" r:id="rId46"/>
    <p:sldId id="417" r:id="rId47"/>
    <p:sldId id="418" r:id="rId48"/>
    <p:sldId id="419" r:id="rId49"/>
    <p:sldId id="415" r:id="rId50"/>
    <p:sldId id="420" r:id="rId51"/>
    <p:sldId id="421" r:id="rId52"/>
    <p:sldId id="416" r:id="rId53"/>
    <p:sldId id="423" r:id="rId54"/>
    <p:sldId id="424" r:id="rId55"/>
    <p:sldId id="426" r:id="rId56"/>
    <p:sldId id="427" r:id="rId57"/>
    <p:sldId id="428" r:id="rId58"/>
    <p:sldId id="429" r:id="rId59"/>
    <p:sldId id="436" r:id="rId60"/>
    <p:sldId id="430" r:id="rId61"/>
    <p:sldId id="431" r:id="rId62"/>
    <p:sldId id="432" r:id="rId63"/>
    <p:sldId id="43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Felsenstein &amp; the birth of statistical phylogenetics</a:t>
            </a:r>
            <a:endParaRPr lang="x-none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0" y="1665605"/>
            <a:ext cx="73723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1802765"/>
            <a:ext cx="708660" cy="5384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895" y="1365885"/>
            <a:ext cx="751205" cy="673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10" y="2912110"/>
            <a:ext cx="715645" cy="6026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85" y="4589145"/>
            <a:ext cx="772795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05" y="4742180"/>
            <a:ext cx="553085" cy="5880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640" y="2872105"/>
            <a:ext cx="553085" cy="5530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80" y="5380990"/>
            <a:ext cx="737235" cy="5956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70" y="3600450"/>
            <a:ext cx="662940" cy="6407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765" y="2915920"/>
            <a:ext cx="662940" cy="6407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AND rule</a:t>
            </a:r>
            <a:endParaRPr lang="x-none" alt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If two independent events occur, multiply their individual probabilities to get the full probability of an event</a:t>
            </a:r>
            <a:endParaRPr lang="x-non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5565" y="4363085"/>
            <a:ext cx="4505325" cy="1898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4605" y="521970"/>
            <a:ext cx="9170035" cy="5803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3" name="Right Arrow 2"/>
          <p:cNvSpPr/>
          <p:nvPr/>
        </p:nvSpPr>
        <p:spPr>
          <a:xfrm rot="5340000">
            <a:off x="2133600" y="19221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340000">
            <a:off x="3361690" y="193611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340000">
            <a:off x="4578350" y="165798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340000">
            <a:off x="4633595" y="242760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340000">
            <a:off x="3343275" y="3089910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340000">
            <a:off x="4577080" y="31159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340000">
            <a:off x="2120900" y="364172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340000">
            <a:off x="4617085" y="380428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340000">
            <a:off x="4583430" y="45383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340000">
            <a:off x="3281680" y="4171315"/>
            <a:ext cx="547370" cy="238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374650" y="5810250"/>
            <a:ext cx="8552180" cy="5556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2800">
                <a:latin typeface="Arial Black" charset="0"/>
              </a:rPr>
              <a:t>Likelihood(D, N</a:t>
            </a:r>
            <a:r>
              <a:rPr lang="x-none" altLang="en-US" sz="2800" baseline="-25000">
                <a:latin typeface="Arial Black" charset="0"/>
              </a:rPr>
              <a:t>i</a:t>
            </a:r>
            <a:r>
              <a:rPr lang="x-none" altLang="en-US" sz="2800">
                <a:latin typeface="Arial Black" charset="0"/>
              </a:rPr>
              <a:t>|T</a:t>
            </a:r>
            <a:r>
              <a:rPr lang="x-none" altLang="en-US" sz="2800" baseline="-25000">
                <a:latin typeface="Arial Black" charset="0"/>
              </a:rPr>
              <a:t>1</a:t>
            </a:r>
            <a:r>
              <a:rPr lang="x-none" altLang="en-US" sz="2800">
                <a:latin typeface="Arial Black" charset="0"/>
              </a:rPr>
              <a:t>)* = (4/6)</a:t>
            </a:r>
            <a:r>
              <a:rPr lang="x-none" altLang="en-US" sz="2800" baseline="30000">
                <a:latin typeface="Arial Black" charset="0"/>
              </a:rPr>
              <a:t>9</a:t>
            </a:r>
            <a:r>
              <a:rPr lang="x-none" altLang="en-US" sz="2800">
                <a:latin typeface="Arial Black" charset="0"/>
              </a:rPr>
              <a:t> x (2/6)</a:t>
            </a:r>
            <a:r>
              <a:rPr lang="x-none" altLang="en-US" sz="2800" baseline="30000">
                <a:latin typeface="Arial Black" charset="0"/>
              </a:rPr>
              <a:t>1</a:t>
            </a:r>
            <a:r>
              <a:rPr lang="x-none" altLang="en-US" sz="2800">
                <a:latin typeface="Arial Black" charset="0"/>
              </a:rPr>
              <a:t>=0.0087</a:t>
            </a:r>
            <a:endParaRPr lang="x-none" altLang="en-US" sz="2800">
              <a:latin typeface="Arial Black" charset="0"/>
            </a:endParaRP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384811" y="18097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AND rule in phylogenetics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2" grpId="0" animBg="1"/>
      <p:bldP spid="19" grpId="0" animBg="1"/>
      <p:bldP spid="20" grpId="0" animBg="1"/>
      <p:bldP spid="18" grpId="0" animBg="1"/>
      <p:bldP spid="17" grpId="0" animBg="1"/>
      <p:bldP spid="16" grpId="0" animBg="1"/>
      <p:bldP spid="3" grpId="0" animBg="1"/>
      <p:bldP spid="24" grpId="0" bldLvl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67596"/>
          <a:stretch>
            <a:fillRect/>
          </a:stretch>
        </p:blipFill>
        <p:spPr>
          <a:xfrm>
            <a:off x="5691505" y="1366520"/>
            <a:ext cx="2177415" cy="459295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340000">
            <a:off x="2133600" y="19221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340000">
            <a:off x="3361690" y="193611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340000">
            <a:off x="4578350" y="165798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340000">
            <a:off x="4633595" y="242760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340000">
            <a:off x="3343275" y="3089910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340000">
            <a:off x="3356610" y="412813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340000">
            <a:off x="2120900" y="364172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340000">
            <a:off x="4611370" y="382206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340000">
            <a:off x="4578985" y="4522470"/>
            <a:ext cx="547370" cy="238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340000">
            <a:off x="4581525" y="3125470"/>
            <a:ext cx="547370" cy="238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273685" y="5798185"/>
            <a:ext cx="8552180" cy="5556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US" sz="2800">
                <a:latin typeface="Arial Black" charset="0"/>
              </a:rPr>
              <a:t>Likelihood(D, N</a:t>
            </a:r>
            <a:r>
              <a:rPr lang="x-none" altLang="en-US" sz="2800" baseline="-25000">
                <a:latin typeface="Arial Black" charset="0"/>
              </a:rPr>
              <a:t>j</a:t>
            </a:r>
            <a:r>
              <a:rPr lang="x-none" altLang="en-US" sz="2800">
                <a:latin typeface="Arial Black" charset="0"/>
              </a:rPr>
              <a:t>|</a:t>
            </a:r>
            <a:r>
              <a:rPr lang="x-none" altLang="en-US" sz="2800">
                <a:latin typeface="Arial Black" charset="0"/>
                <a:sym typeface="+mn-ea"/>
              </a:rPr>
              <a:t>T</a:t>
            </a:r>
            <a:r>
              <a:rPr lang="x-none" altLang="en-US" sz="2800" baseline="-25000">
                <a:latin typeface="Arial Black" charset="0"/>
                <a:sym typeface="+mn-ea"/>
              </a:rPr>
              <a:t>2</a:t>
            </a:r>
            <a:r>
              <a:rPr lang="x-none" altLang="en-US" sz="2800">
                <a:latin typeface="Arial Black" charset="0"/>
              </a:rPr>
              <a:t>)* = (4/6)</a:t>
            </a:r>
            <a:r>
              <a:rPr lang="x-none" altLang="en-US" sz="2800" baseline="30000">
                <a:latin typeface="Arial Black" charset="0"/>
              </a:rPr>
              <a:t>8</a:t>
            </a:r>
            <a:r>
              <a:rPr lang="x-none" altLang="en-US" sz="2800">
                <a:latin typeface="Arial Black" charset="0"/>
              </a:rPr>
              <a:t> x (2/6)</a:t>
            </a:r>
            <a:r>
              <a:rPr lang="x-none" altLang="en-US" sz="2800" baseline="30000">
                <a:latin typeface="Arial Black" charset="0"/>
              </a:rPr>
              <a:t>2</a:t>
            </a:r>
            <a:r>
              <a:rPr lang="x-none" altLang="en-US" sz="2800">
                <a:latin typeface="Arial Black" charset="0"/>
              </a:rPr>
              <a:t>=0.0043</a:t>
            </a:r>
            <a:endParaRPr lang="x-none" altLang="en-US" sz="2800">
              <a:latin typeface="Arial Black" charset="0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96876" y="15684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AND rule in phylogenetics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19" grpId="0" bldLvl="0" animBg="1"/>
      <p:bldP spid="20" grpId="0" bldLvl="0" animBg="1"/>
      <p:bldP spid="18" grpId="0" bldLvl="0" animBg="1"/>
      <p:bldP spid="17" grpId="0" bldLvl="0" animBg="1"/>
      <p:bldP spid="16" grpId="0" bldLvl="0" animBg="1"/>
      <p:bldP spid="3" grpId="0" bldLvl="0" animBg="1"/>
      <p:bldP spid="24" grpId="0" bldLvl="0" animBg="1"/>
      <p:bldP spid="25" grpId="0" bldLvl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OR rule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US"/>
              <a:t>Two mutually exclusive probabilities should be ADDED together to get the total probability of the two events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9415" y="3691890"/>
            <a:ext cx="7364730" cy="26650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-20955" y="5852795"/>
            <a:ext cx="9180195" cy="5556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2800">
                <a:latin typeface="Arial Black" charset="0"/>
              </a:rPr>
              <a:t>Likelihood (D, N</a:t>
            </a:r>
            <a:r>
              <a:rPr lang="x-none" altLang="en-US" sz="2800" baseline="-25000">
                <a:latin typeface="Arial Black" charset="0"/>
              </a:rPr>
              <a:t>k</a:t>
            </a:r>
            <a:r>
              <a:rPr lang="x-none" altLang="en-US" sz="2800">
                <a:latin typeface="Arial Black" charset="0"/>
              </a:rPr>
              <a:t>|T</a:t>
            </a:r>
            <a:r>
              <a:rPr lang="x-none" altLang="en-US" sz="2800" baseline="-25000">
                <a:latin typeface="Arial Black" charset="0"/>
              </a:rPr>
              <a:t>1</a:t>
            </a:r>
            <a:r>
              <a:rPr lang="x-none" altLang="en-US" sz="2800">
                <a:latin typeface="Arial Black" charset="0"/>
              </a:rPr>
              <a:t>) = (4/6)</a:t>
            </a:r>
            <a:r>
              <a:rPr lang="x-none" altLang="en-US" sz="2800" baseline="30000">
                <a:latin typeface="Arial Black" charset="0"/>
              </a:rPr>
              <a:t>0</a:t>
            </a:r>
            <a:r>
              <a:rPr lang="x-none" altLang="en-US" sz="2800">
                <a:latin typeface="Arial Black" charset="0"/>
              </a:rPr>
              <a:t> x (2/6)</a:t>
            </a:r>
            <a:r>
              <a:rPr lang="x-none" altLang="en-US" sz="2800" baseline="30000">
                <a:latin typeface="Arial Black" charset="0"/>
              </a:rPr>
              <a:t>10</a:t>
            </a:r>
            <a:r>
              <a:rPr lang="x-none" altLang="en-US" sz="2800">
                <a:latin typeface="Arial Black" charset="0"/>
              </a:rPr>
              <a:t>=0.000017</a:t>
            </a:r>
            <a:endParaRPr lang="x-none" altLang="en-US" sz="2800">
              <a:latin typeface="Arial Black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628651" y="20383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OR rule in phylogenetics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-20955" y="5852795"/>
            <a:ext cx="9180195" cy="5556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2800">
                <a:latin typeface="Arial Black" charset="0"/>
              </a:rPr>
              <a:t>Likelihood (D, N</a:t>
            </a:r>
            <a:r>
              <a:rPr lang="x-none" altLang="en-US" sz="2800" baseline="-25000">
                <a:latin typeface="Arial Black" charset="0"/>
              </a:rPr>
              <a:t>k</a:t>
            </a:r>
            <a:r>
              <a:rPr lang="x-none" altLang="en-US" sz="2800">
                <a:latin typeface="Arial Black" charset="0"/>
              </a:rPr>
              <a:t>|T</a:t>
            </a:r>
            <a:r>
              <a:rPr lang="x-none" altLang="en-US" sz="2800" baseline="-25000">
                <a:latin typeface="Arial Black" charset="0"/>
              </a:rPr>
              <a:t>1</a:t>
            </a:r>
            <a:r>
              <a:rPr lang="x-none" altLang="en-US" sz="2800">
                <a:latin typeface="Arial Black" charset="0"/>
              </a:rPr>
              <a:t>) = (4/6)</a:t>
            </a:r>
            <a:r>
              <a:rPr lang="x-none" altLang="en-US" sz="2800" baseline="30000">
                <a:latin typeface="Arial Black" charset="0"/>
              </a:rPr>
              <a:t>0</a:t>
            </a:r>
            <a:r>
              <a:rPr lang="x-none" altLang="en-US" sz="2800">
                <a:latin typeface="Arial Black" charset="0"/>
              </a:rPr>
              <a:t> x (2/6)</a:t>
            </a:r>
            <a:r>
              <a:rPr lang="x-none" altLang="en-US" sz="2800" baseline="30000">
                <a:latin typeface="Arial Black" charset="0"/>
              </a:rPr>
              <a:t>10</a:t>
            </a:r>
            <a:r>
              <a:rPr lang="x-none" altLang="en-US" sz="2800">
                <a:latin typeface="Arial Black" charset="0"/>
              </a:rPr>
              <a:t>=0.000017</a:t>
            </a:r>
            <a:endParaRPr lang="x-none" altLang="en-US" sz="2800">
              <a:latin typeface="Arial Black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628651" y="20383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OR rule in phylogenetics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36" y="5020311"/>
            <a:ext cx="7886712" cy="1325565"/>
          </a:xfrm>
        </p:spPr>
        <p:txBody>
          <a:bodyPr>
            <a:noAutofit/>
          </a:bodyPr>
          <a:p>
            <a:r>
              <a:rPr lang="x-none" altLang="en-US" sz="2400"/>
              <a:t>There are 2</a:t>
            </a:r>
            <a:r>
              <a:rPr lang="x-none" altLang="en-US" sz="2400" baseline="30000"/>
              <a:t>6</a:t>
            </a:r>
            <a:r>
              <a:rPr lang="x-none" altLang="en-US" sz="2400"/>
              <a:t> = 64 possible node assignments. We could calculate the likelihood of each one, then sum them together, to get the total L(Data | Tree</a:t>
            </a:r>
            <a:r>
              <a:rPr lang="x-none" altLang="en-US" sz="2400" baseline="-25000"/>
              <a:t>1</a:t>
            </a:r>
            <a:r>
              <a:rPr lang="x-none" altLang="en-US" sz="2400"/>
              <a:t>).   </a:t>
            </a:r>
            <a:endParaRPr lang="x-none" altLang="en-US" sz="240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450850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07490" y="216090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47010" y="1383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1930" y="29660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8115" y="243014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0180" y="138874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79545" y="349059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94300" y="384746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17795" y="3127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24780" y="244856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12080" y="17462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18430" y="103822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We used discrete time units. Biology will want </a:t>
            </a:r>
            <a:r>
              <a:rPr lang="x-none" altLang="en-US" i="1"/>
              <a:t>continuous time</a:t>
            </a:r>
            <a:endParaRPr lang="x-none" altLang="en-US" i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535306" y="308800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x-none" altLang="en-US" sz="4000" i="1"/>
              <a:t>Markov assumption </a:t>
            </a:r>
            <a:r>
              <a:rPr lang="x-none" altLang="en-US" sz="4000"/>
              <a:t>= probability of change depends only on current state, not how long it has been in that state</a:t>
            </a:r>
            <a:endParaRPr lang="x-none" altLang="en-US" sz="4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Continuous-Time Markov Models</a:t>
            </a:r>
            <a:endParaRPr lang="x-none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Our model of change depends on time:</a:t>
            </a:r>
            <a:br>
              <a:rPr lang="x-none" altLang="en-US"/>
            </a:br>
            <a:r>
              <a:rPr lang="x-none" altLang="en-US"/>
              <a:t>We must estimate branch lengths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1065" y="2111375"/>
            <a:ext cx="4114165" cy="435165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411480" y="2349500"/>
            <a:ext cx="4171950" cy="3563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x-none" altLang="en-US"/>
              <a:t>Units of branch length will be expected number of substitutions per site</a:t>
            </a:r>
            <a:endParaRPr lang="x-none" altLang="en-US"/>
          </a:p>
          <a:p>
            <a:endParaRPr lang="x-none" altLang="en-US"/>
          </a:p>
          <a:p>
            <a:r>
              <a:rPr lang="x-none" altLang="en-US"/>
              <a:t>(= rate of substitions x time) </a:t>
            </a:r>
            <a:endParaRPr lang="x-none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757556"/>
            <a:ext cx="7886712" cy="1325565"/>
          </a:xfrm>
        </p:spPr>
        <p:txBody>
          <a:bodyPr>
            <a:noAutofit/>
          </a:bodyPr>
          <a:p>
            <a:r>
              <a:rPr lang="x-none" altLang="en-US" sz="3200"/>
              <a:t>Full disclaimer: I'm borrowing some of this material from Paul Lewis (Uconn)</a:t>
            </a:r>
            <a:br>
              <a:rPr lang="x-none" altLang="en-US" sz="3200"/>
            </a:br>
            <a:r>
              <a:rPr lang="x-none" altLang="en-US" sz="3200"/>
              <a:t>(Check out his teaching materials!) 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26485" y="2295525"/>
            <a:ext cx="4991735" cy="43370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35" y="1978025"/>
            <a:ext cx="3594735" cy="1325880"/>
          </a:xfrm>
        </p:spPr>
        <p:txBody>
          <a:bodyPr>
            <a:normAutofit fontScale="90000"/>
          </a:bodyPr>
          <a:p>
            <a:r>
              <a:rPr lang="x-none" altLang="en-US"/>
              <a:t>Probabilities are dependent on time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64660" y="40640"/>
            <a:ext cx="4811395" cy="208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90" y="1920240"/>
            <a:ext cx="4819650" cy="48266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954020" y="994410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charset="0"/>
              </a:rPr>
              <a:t>A</a:t>
            </a:r>
            <a:endParaRPr lang="x-none" altLang="en-US" sz="7200" b="1">
              <a:latin typeface="Arial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635625" y="352615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charset="0"/>
              </a:rPr>
              <a:t>T</a:t>
            </a:r>
            <a:endParaRPr lang="x-none" altLang="en-US" sz="7200" b="1">
              <a:latin typeface="Arial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850640" y="410654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charset="0"/>
              </a:rPr>
              <a:t>C</a:t>
            </a:r>
            <a:endParaRPr lang="x-none" altLang="en-US" sz="7200" b="1">
              <a:latin typeface="Arial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48510" y="407860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charset="0"/>
              </a:rPr>
              <a:t>G</a:t>
            </a:r>
            <a:endParaRPr lang="x-none" altLang="en-US" sz="7200" b="1">
              <a:latin typeface="Arial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89255" y="3389630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charset="0"/>
              </a:rPr>
              <a:t>A</a:t>
            </a:r>
            <a:endParaRPr lang="x-none" altLang="en-US" sz="7200" b="1">
              <a:latin typeface="Arial" charset="0"/>
            </a:endParaRPr>
          </a:p>
        </p:txBody>
      </p:sp>
      <p:sp>
        <p:nvSpPr>
          <p:cNvPr id="9" name="Left Arrow 8"/>
          <p:cNvSpPr/>
          <p:nvPr/>
        </p:nvSpPr>
        <p:spPr>
          <a:xfrm rot="19440000">
            <a:off x="1276350" y="2434590"/>
            <a:ext cx="1435100" cy="648970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6920000">
            <a:off x="2212975" y="2799715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5180000">
            <a:off x="3191510" y="2783205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3620000">
            <a:off x="4182110" y="2428240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514475" y="177419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charset="0"/>
              </a:rPr>
              <a:t>β</a:t>
            </a:r>
            <a:endParaRPr lang="en-US" sz="4800">
              <a:cs typeface="Arial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141855" y="275844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charset="0"/>
              </a:rPr>
              <a:t>β</a:t>
            </a:r>
            <a:endParaRPr lang="en-US" sz="4800">
              <a:cs typeface="Arial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105910" y="261747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charset="0"/>
              </a:rPr>
              <a:t>β</a:t>
            </a:r>
            <a:endParaRPr lang="en-US" sz="4800">
              <a:cs typeface="Arial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932045" y="1875155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charset="0"/>
              </a:rPr>
              <a:t>β</a:t>
            </a:r>
            <a:endParaRPr lang="en-US" sz="4800">
              <a:cs typeface="Arial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017260" y="389255"/>
            <a:ext cx="191897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latin typeface="Arial" charset="0"/>
                <a:cs typeface="Arial" charset="0"/>
              </a:rPr>
              <a:t>μ </a:t>
            </a:r>
            <a:r>
              <a:rPr lang="x-none" altLang="en-US" sz="4800">
                <a:latin typeface="Arial" charset="0"/>
                <a:cs typeface="Arial" charset="0"/>
              </a:rPr>
              <a:t>= 4</a:t>
            </a:r>
            <a:r>
              <a:rPr lang="en-US" sz="4800">
                <a:latin typeface="Arial" charset="0"/>
                <a:cs typeface="Arial" charset="0"/>
              </a:rPr>
              <a:t>β</a:t>
            </a:r>
            <a:endParaRPr lang="en-US" sz="48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charset="0"/>
              </a:rPr>
              <a:t>time</a:t>
            </a:r>
            <a:endParaRPr lang="x-none" altLang="en-US" sz="3600">
              <a:latin typeface="Arial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charset="0"/>
              </a:rPr>
              <a:t>A</a:t>
            </a:r>
            <a:endParaRPr lang="x-none" altLang="en-US" sz="4000" b="1">
              <a:latin typeface="Arial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charset="0"/>
              </a:rPr>
              <a:t>A</a:t>
            </a:r>
            <a:endParaRPr lang="x-none" altLang="en-US" sz="3600" b="1">
              <a:latin typeface="Arial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Probability nothing happened + 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Probability something happened, but that the last thing that happened ended in an A</a:t>
            </a:r>
            <a:endParaRPr lang="x-none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charset="0"/>
              </a:rPr>
              <a:t>time</a:t>
            </a:r>
            <a:endParaRPr lang="x-none" altLang="en-US" sz="3600">
              <a:latin typeface="Arial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charset="0"/>
              </a:rPr>
              <a:t>A</a:t>
            </a:r>
            <a:endParaRPr lang="x-none" altLang="en-US" sz="4000" b="1">
              <a:latin typeface="Arial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charset="0"/>
              </a:rPr>
              <a:t>A</a:t>
            </a:r>
            <a:endParaRPr lang="x-none" altLang="en-US" sz="3600" b="1">
              <a:latin typeface="Arial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	(e</a:t>
            </a:r>
            <a:r>
              <a:rPr lang="x-none" altLang="en-US" baseline="30000"/>
              <a:t>-</a:t>
            </a:r>
            <a:r>
              <a:rPr lang="x-none" altLang="en-US" baseline="30000">
                <a:cs typeface="Arial" charset="0"/>
              </a:rPr>
              <a:t>μt</a:t>
            </a:r>
            <a:r>
              <a:rPr lang="x-none" altLang="en-US"/>
              <a:t> ) 		+ 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charset="0"/>
                <a:sym typeface="+mn-ea"/>
              </a:rPr>
              <a:t>μt</a:t>
            </a:r>
            <a:r>
              <a:rPr lang="x-none" altLang="en-US">
                <a:cs typeface="Arial" charset="0"/>
                <a:sym typeface="+mn-ea"/>
              </a:rPr>
              <a:t>)(1/4)</a:t>
            </a:r>
            <a:endParaRPr lang="x-none" altLang="en-US">
              <a:cs typeface="Arial" charset="0"/>
              <a:sym typeface="+mn-ea"/>
            </a:endParaRPr>
          </a:p>
        </p:txBody>
      </p:sp>
      <p:sp>
        <p:nvSpPr>
          <p:cNvPr id="2" name="Right Arrow 1"/>
          <p:cNvSpPr/>
          <p:nvPr/>
        </p:nvSpPr>
        <p:spPr>
          <a:xfrm rot="16260000">
            <a:off x="2633980" y="36188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544445" y="4387215"/>
            <a:ext cx="158940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Probability something doesn't  happen</a:t>
            </a:r>
            <a:endParaRPr lang="x-none" altLang="en-US">
              <a:latin typeface="Arial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Probability at least one thing happens</a:t>
            </a:r>
            <a:endParaRPr lang="x-none" altLang="en-US">
              <a:latin typeface="Arial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Probability that the last thing that happened ends in an A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charset="0"/>
              </a:rPr>
              <a:t>time</a:t>
            </a:r>
            <a:endParaRPr lang="x-none" altLang="en-US" sz="3600">
              <a:latin typeface="Arial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charset="0"/>
              </a:rPr>
              <a:t>A</a:t>
            </a:r>
            <a:endParaRPr lang="x-none" altLang="en-US" sz="4000" b="1">
              <a:latin typeface="Arial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charset="0"/>
              </a:rPr>
              <a:t>G</a:t>
            </a:r>
            <a:endParaRPr lang="x-none" altLang="en-US" sz="3600" b="1">
              <a:latin typeface="Arial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AG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charset="0"/>
                <a:sym typeface="+mn-ea"/>
              </a:rPr>
              <a:t>μt</a:t>
            </a:r>
            <a:r>
              <a:rPr lang="x-none" altLang="en-US">
                <a:cs typeface="Arial" charset="0"/>
                <a:sym typeface="+mn-ea"/>
              </a:rPr>
              <a:t>)(1/4)</a:t>
            </a:r>
            <a:endParaRPr lang="x-none" altLang="en-US">
              <a:cs typeface="Arial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Probability at least one thing happens</a:t>
            </a:r>
            <a:endParaRPr lang="x-none" altLang="en-US">
              <a:latin typeface="Arial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Probability that the last thing that happened ends in an G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charset="0"/>
              </a:rPr>
              <a:t>time</a:t>
            </a:r>
            <a:endParaRPr lang="x-none" altLang="en-US" sz="3600">
              <a:latin typeface="Arial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charset="0"/>
              </a:rPr>
              <a:t>A</a:t>
            </a:r>
            <a:endParaRPr lang="x-none" altLang="en-US" sz="4000" b="1">
              <a:latin typeface="Arial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charset="0"/>
              </a:rPr>
              <a:t>C</a:t>
            </a:r>
            <a:endParaRPr lang="x-none" altLang="en-US" sz="3600" b="1">
              <a:latin typeface="Arial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AC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charset="0"/>
                <a:sym typeface="+mn-ea"/>
              </a:rPr>
              <a:t>μt</a:t>
            </a:r>
            <a:r>
              <a:rPr lang="x-none" altLang="en-US">
                <a:cs typeface="Arial" charset="0"/>
                <a:sym typeface="+mn-ea"/>
              </a:rPr>
              <a:t>)(1/4)</a:t>
            </a:r>
            <a:endParaRPr lang="x-none" altLang="en-US">
              <a:cs typeface="Arial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Probability at least one thing happens</a:t>
            </a:r>
            <a:endParaRPr lang="x-none" altLang="en-US">
              <a:latin typeface="Arial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Probability that the last thing that happened ends in an C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charset="0"/>
              </a:rPr>
              <a:t>time</a:t>
            </a:r>
            <a:endParaRPr lang="x-none" altLang="en-US" sz="3600">
              <a:latin typeface="Arial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charset="0"/>
              </a:rPr>
              <a:t>A</a:t>
            </a:r>
            <a:endParaRPr lang="x-none" altLang="en-US" sz="4000" b="1">
              <a:latin typeface="Arial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charset="0"/>
              </a:rPr>
              <a:t>T</a:t>
            </a:r>
            <a:endParaRPr lang="x-none" altLang="en-US" sz="3600" b="1">
              <a:latin typeface="Arial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AT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charset="0"/>
                <a:sym typeface="+mn-ea"/>
              </a:rPr>
              <a:t>μt</a:t>
            </a:r>
            <a:r>
              <a:rPr lang="x-none" altLang="en-US">
                <a:cs typeface="Arial" charset="0"/>
                <a:sym typeface="+mn-ea"/>
              </a:rPr>
              <a:t>)(1/4)</a:t>
            </a:r>
            <a:endParaRPr lang="x-none" altLang="en-US">
              <a:cs typeface="Arial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Probability at least one thing happens</a:t>
            </a:r>
            <a:endParaRPr lang="x-none" altLang="en-US">
              <a:latin typeface="Arial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Probability that the last thing that happened ends in an T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One last bit...substitutions vs. "events"  </a:t>
            </a:r>
            <a:endParaRPr lang="x-none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2052955" y="1943100"/>
            <a:ext cx="4492625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 i="1">
                <a:latin typeface="Arial" charset="0"/>
                <a:cs typeface="Arial" charset="0"/>
              </a:rPr>
              <a:t>ν </a:t>
            </a:r>
            <a:r>
              <a:rPr lang="x-none" altLang="en-US" sz="4800" i="1">
                <a:latin typeface="Arial" charset="0"/>
                <a:cs typeface="Arial" charset="0"/>
              </a:rPr>
              <a:t>= (3/4)</a:t>
            </a:r>
            <a:r>
              <a:rPr lang="en-US" sz="4800" i="1">
                <a:latin typeface="Arial" charset="0"/>
                <a:cs typeface="Arial" charset="0"/>
              </a:rPr>
              <a:t>μ</a:t>
            </a:r>
            <a:r>
              <a:rPr lang="x-none" altLang="en-US" sz="4800" i="1">
                <a:latin typeface="Arial" charset="0"/>
                <a:cs typeface="Arial" charset="0"/>
              </a:rPr>
              <a:t>t</a:t>
            </a:r>
            <a:r>
              <a:rPr lang="en-US" sz="4800">
                <a:latin typeface="Arial" charset="0"/>
                <a:cs typeface="Arial" charset="0"/>
              </a:rPr>
              <a:t> </a:t>
            </a:r>
            <a:r>
              <a:rPr lang="x-none" altLang="en-US" sz="4800">
                <a:latin typeface="Arial" charset="0"/>
                <a:cs typeface="Arial" charset="0"/>
              </a:rPr>
              <a:t>= </a:t>
            </a:r>
            <a:r>
              <a:rPr lang="x-none" altLang="en-US" sz="4800" i="1">
                <a:latin typeface="Arial" charset="0"/>
                <a:cs typeface="Arial" charset="0"/>
              </a:rPr>
              <a:t>3</a:t>
            </a:r>
            <a:r>
              <a:rPr lang="en-US" sz="4800" i="1">
                <a:latin typeface="Arial" charset="0"/>
                <a:cs typeface="Arial" charset="0"/>
              </a:rPr>
              <a:t>β</a:t>
            </a:r>
            <a:r>
              <a:rPr lang="x-none" altLang="en-US" sz="4800" i="1">
                <a:latin typeface="Arial" charset="0"/>
                <a:cs typeface="Arial" charset="0"/>
              </a:rPr>
              <a:t>t</a:t>
            </a:r>
            <a:endParaRPr lang="x-none" altLang="en-US" sz="4800" i="1">
              <a:latin typeface="Arial" charset="0"/>
              <a:cs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689611" y="417068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x-none" altLang="en-US"/>
              <a:t>Only 3 out of 4 events results in a substitution. Thus, we can define the substitution rate </a:t>
            </a:r>
            <a:r>
              <a:rPr lang="en-US" i="1">
                <a:cs typeface="Arial" charset="0"/>
                <a:sym typeface="+mn-ea"/>
              </a:rPr>
              <a:t>ν</a:t>
            </a:r>
            <a:r>
              <a:rPr lang="x-none" altLang="en-US" i="1">
                <a:cs typeface="Arial" charset="0"/>
                <a:sym typeface="+mn-ea"/>
              </a:rPr>
              <a:t>. </a:t>
            </a:r>
            <a:endParaRPr lang="x-none" altLang="en-US" i="1">
              <a:cs typeface="Arial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114675" y="3206750"/>
            <a:ext cx="2534285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US" sz="4800" i="1">
                <a:latin typeface="Arial" charset="0"/>
                <a:cs typeface="Arial" charset="0"/>
                <a:sym typeface="+mn-ea"/>
              </a:rPr>
              <a:t>4</a:t>
            </a:r>
            <a:r>
              <a:rPr lang="en-US" sz="4800" i="1">
                <a:latin typeface="Arial" charset="0"/>
                <a:cs typeface="Arial" charset="0"/>
              </a:rPr>
              <a:t>ν</a:t>
            </a:r>
            <a:r>
              <a:rPr lang="x-none" altLang="en-US" sz="4800" i="1">
                <a:latin typeface="Arial" charset="0"/>
                <a:cs typeface="Arial" charset="0"/>
              </a:rPr>
              <a:t>/3</a:t>
            </a:r>
            <a:r>
              <a:rPr lang="en-US" sz="4800" i="1">
                <a:latin typeface="Arial" charset="0"/>
                <a:cs typeface="Arial" charset="0"/>
              </a:rPr>
              <a:t> </a:t>
            </a:r>
            <a:r>
              <a:rPr lang="x-none" altLang="en-US" sz="4800" i="1">
                <a:latin typeface="Arial" charset="0"/>
                <a:cs typeface="Arial" charset="0"/>
              </a:rPr>
              <a:t>= </a:t>
            </a:r>
            <a:r>
              <a:rPr lang="en-US" sz="4800" i="1">
                <a:latin typeface="Arial" charset="0"/>
                <a:cs typeface="Arial" charset="0"/>
                <a:sym typeface="+mn-ea"/>
              </a:rPr>
              <a:t>μ</a:t>
            </a:r>
            <a:r>
              <a:rPr lang="x-none" altLang="en-US" sz="4800" i="1">
                <a:latin typeface="Arial" charset="0"/>
                <a:cs typeface="Arial" charset="0"/>
              </a:rPr>
              <a:t>t</a:t>
            </a:r>
            <a:endParaRPr lang="x-none" altLang="en-US" sz="4800" i="1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Content Placeholder 17"/>
          <p:cNvSpPr>
            <a:spLocks noGrp="1"/>
          </p:cNvSpPr>
          <p:nvPr/>
        </p:nvSpPr>
        <p:spPr>
          <a:xfrm>
            <a:off x="741046" y="46228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	(e</a:t>
            </a:r>
            <a:r>
              <a:rPr lang="x-none" altLang="en-US" baseline="30000"/>
              <a:t>-</a:t>
            </a:r>
            <a:r>
              <a:rPr lang="x-none" altLang="en-US" baseline="30000">
                <a:cs typeface="Arial" charset="0"/>
              </a:rPr>
              <a:t>μt</a:t>
            </a:r>
            <a:r>
              <a:rPr lang="x-none" altLang="en-US"/>
              <a:t> ) 		+ 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charset="0"/>
                <a:sym typeface="+mn-ea"/>
              </a:rPr>
              <a:t>μt</a:t>
            </a:r>
            <a:r>
              <a:rPr lang="x-none" altLang="en-US">
                <a:cs typeface="Arial" charset="0"/>
                <a:sym typeface="+mn-ea"/>
              </a:rPr>
              <a:t>)(1/4)</a:t>
            </a:r>
            <a:endParaRPr lang="x-none" altLang="en-US">
              <a:cs typeface="Arial" charset="0"/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176" y="1224918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AG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charset="0"/>
                <a:sym typeface="+mn-ea"/>
              </a:rPr>
              <a:t>μt</a:t>
            </a:r>
            <a:r>
              <a:rPr lang="x-none" altLang="en-US">
                <a:cs typeface="Arial" charset="0"/>
                <a:sym typeface="+mn-ea"/>
              </a:rPr>
              <a:t>)(1/4)</a:t>
            </a:r>
            <a:endParaRPr lang="x-none" altLang="en-US">
              <a:cs typeface="Arial" charset="0"/>
              <a:sym typeface="+mn-ea"/>
            </a:endParaRPr>
          </a:p>
        </p:txBody>
      </p:sp>
      <p:sp>
        <p:nvSpPr>
          <p:cNvPr id="5" name="Content Placeholder 17"/>
          <p:cNvSpPr>
            <a:spLocks noGrp="1"/>
          </p:cNvSpPr>
          <p:nvPr/>
        </p:nvSpPr>
        <p:spPr>
          <a:xfrm>
            <a:off x="729616" y="193294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AC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charset="0"/>
                <a:sym typeface="+mn-ea"/>
              </a:rPr>
              <a:t>μt</a:t>
            </a:r>
            <a:r>
              <a:rPr lang="x-none" altLang="en-US">
                <a:cs typeface="Arial" charset="0"/>
                <a:sym typeface="+mn-ea"/>
              </a:rPr>
              <a:t>)(1/4)</a:t>
            </a:r>
            <a:endParaRPr lang="x-none" altLang="en-US">
              <a:cs typeface="Arial" charset="0"/>
              <a:sym typeface="+mn-ea"/>
            </a:endParaRPr>
          </a:p>
        </p:txBody>
      </p:sp>
      <p:sp>
        <p:nvSpPr>
          <p:cNvPr id="6" name="Content Placeholder 17"/>
          <p:cNvSpPr>
            <a:spLocks noGrp="1"/>
          </p:cNvSpPr>
          <p:nvPr/>
        </p:nvSpPr>
        <p:spPr>
          <a:xfrm>
            <a:off x="719456" y="261175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AT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charset="0"/>
                <a:sym typeface="+mn-ea"/>
              </a:rPr>
              <a:t>μt</a:t>
            </a:r>
            <a:r>
              <a:rPr lang="x-none" altLang="en-US">
                <a:cs typeface="Arial" charset="0"/>
                <a:sym typeface="+mn-ea"/>
              </a:rPr>
              <a:t>)(1/4)</a:t>
            </a:r>
            <a:endParaRPr lang="x-none" altLang="en-US">
              <a:cs typeface="Arial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Content Placeholder 17"/>
          <p:cNvSpPr>
            <a:spLocks noGrp="1"/>
          </p:cNvSpPr>
          <p:nvPr/>
        </p:nvSpPr>
        <p:spPr>
          <a:xfrm>
            <a:off x="741046" y="46228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	(1/4) 		+ 	(3/4)(e</a:t>
            </a:r>
            <a:r>
              <a:rPr lang="x-none" altLang="en-US" baseline="30000"/>
              <a:t>-</a:t>
            </a:r>
            <a:r>
              <a:rPr lang="x-none" altLang="en-US" i="1" baseline="30000">
                <a:cs typeface="Arial" charset="0"/>
                <a:sym typeface="+mn-ea"/>
              </a:rPr>
              <a:t>4</a:t>
            </a:r>
            <a:r>
              <a:rPr lang="en-US" i="1" baseline="30000">
                <a:cs typeface="Arial" charset="0"/>
                <a:sym typeface="+mn-ea"/>
              </a:rPr>
              <a:t>ν</a:t>
            </a:r>
            <a:r>
              <a:rPr lang="x-none" altLang="en-US" i="1" baseline="30000">
                <a:cs typeface="Arial" charset="0"/>
                <a:sym typeface="+mn-ea"/>
              </a:rPr>
              <a:t>/3</a:t>
            </a:r>
            <a:r>
              <a:rPr lang="x-none" altLang="en-US"/>
              <a:t> ) 	</a:t>
            </a:r>
            <a:endParaRPr lang="x-none" altLang="en-US">
              <a:cs typeface="Arial" charset="0"/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176" y="1224918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AG</a:t>
            </a:r>
            <a:r>
              <a:rPr lang="x-none" altLang="en-US"/>
              <a:t>  = 	(1/4) 		-	</a:t>
            </a:r>
            <a:r>
              <a:rPr lang="x-none" altLang="en-US">
                <a:cs typeface="Arial" charset="0"/>
                <a:sym typeface="+mn-ea"/>
              </a:rPr>
              <a:t>(1/4)</a:t>
            </a:r>
            <a:r>
              <a:rPr lang="x-none" altLang="en-US"/>
              <a:t>(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i="1" baseline="30000">
                <a:cs typeface="Arial" charset="0"/>
                <a:sym typeface="+mn-ea"/>
              </a:rPr>
              <a:t>4</a:t>
            </a:r>
            <a:r>
              <a:rPr lang="en-US" i="1" baseline="30000">
                <a:cs typeface="Arial" charset="0"/>
                <a:sym typeface="+mn-ea"/>
              </a:rPr>
              <a:t>ν</a:t>
            </a:r>
            <a:r>
              <a:rPr lang="x-none" altLang="en-US" i="1" baseline="30000">
                <a:cs typeface="Arial" charset="0"/>
                <a:sym typeface="+mn-ea"/>
              </a:rPr>
              <a:t>/3</a:t>
            </a:r>
            <a:r>
              <a:rPr lang="x-none" altLang="en-US">
                <a:cs typeface="Arial" charset="0"/>
                <a:sym typeface="+mn-ea"/>
              </a:rPr>
              <a:t>)</a:t>
            </a:r>
            <a:endParaRPr lang="x-none" altLang="en-US">
              <a:cs typeface="Arial" charset="0"/>
              <a:sym typeface="+mn-ea"/>
            </a:endParaRPr>
          </a:p>
        </p:txBody>
      </p:sp>
      <p:sp>
        <p:nvSpPr>
          <p:cNvPr id="5" name="Content Placeholder 17"/>
          <p:cNvSpPr>
            <a:spLocks noGrp="1"/>
          </p:cNvSpPr>
          <p:nvPr/>
        </p:nvSpPr>
        <p:spPr>
          <a:xfrm>
            <a:off x="729616" y="193294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AC</a:t>
            </a:r>
            <a:r>
              <a:rPr lang="x-none" altLang="en-US"/>
              <a:t>  = 	</a:t>
            </a:r>
            <a:r>
              <a:rPr lang="x-none" altLang="en-US">
                <a:sym typeface="+mn-ea"/>
              </a:rPr>
              <a:t>(1/4) 		-	</a:t>
            </a:r>
            <a:r>
              <a:rPr lang="x-none" altLang="en-US">
                <a:cs typeface="Arial" charset="0"/>
                <a:sym typeface="+mn-ea"/>
              </a:rPr>
              <a:t>(1/4)</a:t>
            </a:r>
            <a:r>
              <a:rPr lang="x-none" altLang="en-US">
                <a:sym typeface="+mn-ea"/>
              </a:rPr>
              <a:t>(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i="1" baseline="30000">
                <a:cs typeface="Arial" charset="0"/>
                <a:sym typeface="+mn-ea"/>
              </a:rPr>
              <a:t>4</a:t>
            </a:r>
            <a:r>
              <a:rPr lang="en-US" i="1" baseline="30000">
                <a:cs typeface="Arial" charset="0"/>
                <a:sym typeface="+mn-ea"/>
              </a:rPr>
              <a:t>ν</a:t>
            </a:r>
            <a:r>
              <a:rPr lang="x-none" altLang="en-US" i="1" baseline="30000">
                <a:cs typeface="Arial" charset="0"/>
                <a:sym typeface="+mn-ea"/>
              </a:rPr>
              <a:t>/3</a:t>
            </a:r>
            <a:r>
              <a:rPr lang="x-none" altLang="en-US">
                <a:cs typeface="Arial" charset="0"/>
                <a:sym typeface="+mn-ea"/>
              </a:rPr>
              <a:t>)</a:t>
            </a:r>
            <a:endParaRPr lang="x-none" altLang="en-US">
              <a:cs typeface="Arial" charset="0"/>
              <a:sym typeface="+mn-ea"/>
            </a:endParaRPr>
          </a:p>
          <a:p>
            <a:pPr marL="0" indent="0">
              <a:buNone/>
            </a:pPr>
            <a:endParaRPr lang="x-none" altLang="en-US">
              <a:cs typeface="Arial" charset="0"/>
              <a:sym typeface="+mn-ea"/>
            </a:endParaRPr>
          </a:p>
        </p:txBody>
      </p:sp>
      <p:sp>
        <p:nvSpPr>
          <p:cNvPr id="6" name="Content Placeholder 17"/>
          <p:cNvSpPr>
            <a:spLocks noGrp="1"/>
          </p:cNvSpPr>
          <p:nvPr/>
        </p:nvSpPr>
        <p:spPr>
          <a:xfrm>
            <a:off x="719456" y="261175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AT</a:t>
            </a:r>
            <a:r>
              <a:rPr lang="x-none" altLang="en-US"/>
              <a:t>  = 	</a:t>
            </a:r>
            <a:r>
              <a:rPr lang="x-none" altLang="en-US">
                <a:sym typeface="+mn-ea"/>
              </a:rPr>
              <a:t>(1/4) 		-	</a:t>
            </a:r>
            <a:r>
              <a:rPr lang="x-none" altLang="en-US">
                <a:cs typeface="Arial" charset="0"/>
                <a:sym typeface="+mn-ea"/>
              </a:rPr>
              <a:t>(1/4)</a:t>
            </a:r>
            <a:r>
              <a:rPr lang="x-none" altLang="en-US">
                <a:sym typeface="+mn-ea"/>
              </a:rPr>
              <a:t>(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i="1" baseline="30000">
                <a:cs typeface="Arial" charset="0"/>
                <a:sym typeface="+mn-ea"/>
              </a:rPr>
              <a:t>4</a:t>
            </a:r>
            <a:r>
              <a:rPr lang="en-US" i="1" baseline="30000">
                <a:cs typeface="Arial" charset="0"/>
                <a:sym typeface="+mn-ea"/>
              </a:rPr>
              <a:t>ν</a:t>
            </a:r>
            <a:r>
              <a:rPr lang="x-none" altLang="en-US" i="1" baseline="30000">
                <a:cs typeface="Arial" charset="0"/>
                <a:sym typeface="+mn-ea"/>
              </a:rPr>
              <a:t>/3</a:t>
            </a:r>
            <a:r>
              <a:rPr lang="x-none" altLang="en-US">
                <a:cs typeface="Arial" charset="0"/>
                <a:sym typeface="+mn-ea"/>
              </a:rPr>
              <a:t>)</a:t>
            </a:r>
            <a:endParaRPr lang="x-none" altLang="en-US">
              <a:cs typeface="Arial" charset="0"/>
              <a:sym typeface="+mn-ea"/>
            </a:endParaRPr>
          </a:p>
          <a:p>
            <a:pPr marL="0" indent="0">
              <a:buNone/>
            </a:pPr>
            <a:endParaRPr lang="x-none" altLang="en-US">
              <a:cs typeface="Arial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97405" y="4643120"/>
            <a:ext cx="548894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800">
                <a:latin typeface="Arial" charset="0"/>
              </a:rPr>
              <a:t>Sanity check: </a:t>
            </a:r>
            <a:br>
              <a:rPr lang="x-none" altLang="en-US" sz="4800">
                <a:latin typeface="Arial" charset="0"/>
              </a:rPr>
            </a:br>
            <a:r>
              <a:rPr lang="x-none" altLang="en-US" sz="4800">
                <a:latin typeface="Arial" charset="0"/>
              </a:rPr>
              <a:t>Do they all add to 1? </a:t>
            </a:r>
            <a:endParaRPr lang="x-none" altLang="en-US" sz="48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521" y="216536"/>
            <a:ext cx="7886712" cy="1325565"/>
          </a:xfrm>
        </p:spPr>
        <p:txBody>
          <a:bodyPr/>
          <a:p>
            <a:r>
              <a:rPr lang="x-none" altLang="en-US"/>
              <a:t>Why do we need statistics? 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436370"/>
            <a:ext cx="795591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3775" y="741680"/>
            <a:ext cx="6969760" cy="55156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560" y="384810"/>
            <a:ext cx="8128000" cy="610997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575" y="89535"/>
            <a:ext cx="8250555" cy="67087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026285" y="15830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22475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30095" y="38195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07870" y="494665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812540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03015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32225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37940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81345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71820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01030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06745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544435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34910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564120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569835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156527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15671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15671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155575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26847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2686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2686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26752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38277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3829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3829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38182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If two sequences are unrelated, what % of bases do you expect to be identical?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91" y="215900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 sz="4000"/>
              <a:t>A. 50%</a:t>
            </a:r>
            <a:endParaRPr lang="x-none" altLang="en-US" sz="4000"/>
          </a:p>
          <a:p>
            <a:pPr marL="0" indent="0">
              <a:buNone/>
            </a:pPr>
            <a:r>
              <a:rPr lang="x-none" altLang="en-US" sz="4000"/>
              <a:t>B. 25%</a:t>
            </a:r>
            <a:endParaRPr lang="x-none" altLang="en-US" sz="4000"/>
          </a:p>
          <a:p>
            <a:pPr marL="0" indent="0">
              <a:buNone/>
            </a:pPr>
            <a:r>
              <a:rPr lang="x-none" altLang="en-US" sz="4000"/>
              <a:t>C. 0%</a:t>
            </a:r>
            <a:endParaRPr lang="x-none" altLang="en-US" sz="4000"/>
          </a:p>
          <a:p>
            <a:pPr marL="0" indent="0">
              <a:buNone/>
            </a:pPr>
            <a:r>
              <a:rPr lang="x-none" altLang="en-US" sz="4000"/>
              <a:t>D. I need more information</a:t>
            </a:r>
            <a:endParaRPr lang="x-none" altLang="en-US" sz="4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44905" y="493522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34665" y="49244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38065" y="49428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95440" y="49371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605" y="220980"/>
            <a:ext cx="8677910" cy="59105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35505" y="110680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1    0    0</a:t>
            </a:r>
            <a:endParaRPr lang="x-none" altLang="en-US" sz="1400">
              <a:latin typeface="Arial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279775" y="110807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0    1    0</a:t>
            </a:r>
            <a:endParaRPr lang="x-none" altLang="en-US" sz="1400">
              <a:latin typeface="Arial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18330" y="111506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1    0    0</a:t>
            </a:r>
            <a:endParaRPr lang="x-none" altLang="en-US" sz="1400">
              <a:latin typeface="Arial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519420" y="111061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0    0    1</a:t>
            </a:r>
            <a:endParaRPr lang="x-none" altLang="en-US" sz="1400">
              <a:latin typeface="Arial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09410" y="110617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0    0    1</a:t>
            </a:r>
            <a:endParaRPr lang="x-none" altLang="en-US" sz="1400">
              <a:latin typeface="Arial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819390" y="111315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0    0    1</a:t>
            </a:r>
            <a:endParaRPr lang="x-none" alt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  <p:bldP spid="7" grpId="0"/>
      <p:bldP spid="6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605" y="220980"/>
            <a:ext cx="8677910" cy="59105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35505" y="110680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1    0    0</a:t>
            </a:r>
            <a:endParaRPr lang="x-none" altLang="en-US" sz="1400">
              <a:latin typeface="Arial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279775" y="110807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0    1    0</a:t>
            </a:r>
            <a:endParaRPr lang="x-none" altLang="en-US" sz="1400">
              <a:latin typeface="Arial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18330" y="111506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1    0    0</a:t>
            </a:r>
            <a:endParaRPr lang="x-none" altLang="en-US" sz="1400">
              <a:latin typeface="Arial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519420" y="111061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0    0    1</a:t>
            </a:r>
            <a:endParaRPr lang="x-none" altLang="en-US" sz="1400">
              <a:latin typeface="Arial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09410" y="110617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0    0    1</a:t>
            </a:r>
            <a:endParaRPr lang="x-none" altLang="en-US" sz="1400">
              <a:latin typeface="Arial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819390" y="111315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charset="0"/>
              </a:rPr>
              <a:t>0    0    1</a:t>
            </a:r>
            <a:endParaRPr lang="x-none" altLang="en-US" sz="1400">
              <a:latin typeface="Arial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626360" y="2477770"/>
            <a:ext cx="101790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>
                <a:latin typeface="Arial" charset="0"/>
              </a:rPr>
              <a:t>0.12  0.12  0.1</a:t>
            </a:r>
            <a:endParaRPr lang="x-none" altLang="en-US" sz="10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" y="242570"/>
            <a:ext cx="9510395" cy="60890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-111124"/>
            <a:ext cx="7886712" cy="1325565"/>
          </a:xfrm>
        </p:spPr>
        <p:txBody>
          <a:bodyPr/>
          <a:p>
            <a:r>
              <a:rPr lang="x-none" altLang="en-US"/>
              <a:t>Jukes-Cantor Model (JC69)</a:t>
            </a:r>
            <a:endParaRPr lang="x-none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68046" y="7620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Q matrix </a:t>
            </a:r>
            <a:r>
              <a:rPr lang="x-none" altLang="en-US" i="1"/>
              <a:t>(instantaneous rates)</a:t>
            </a:r>
            <a:endParaRPr lang="x-none" altLang="en-US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309495" y="1745615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charset="0"/>
              </a:rPr>
              <a:t>     A    C    G   T</a:t>
            </a:r>
            <a:br>
              <a:rPr lang="x-none" altLang="en-US" i="1">
                <a:latin typeface="Courier 10 Pitch" charset="0"/>
                <a:cs typeface="Arial" charset="0"/>
              </a:rPr>
            </a:br>
            <a:endParaRPr lang="x-none" altLang="en-US" sz="1600" i="1">
              <a:latin typeface="Courier 10 Pitch" charset="0"/>
              <a:cs typeface="Arial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</a:rPr>
              <a:t>A  -3β </a:t>
            </a:r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β   β   β</a:t>
            </a:r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C  β -3β   β   β</a:t>
            </a:r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G  β   β -3β   </a:t>
            </a:r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β</a:t>
            </a:r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T  β   β   β -3β     </a:t>
            </a:r>
            <a:r>
              <a:rPr lang="x-none" altLang="en-US" i="1">
                <a:latin typeface="Courier 10 Pitch" charset="0"/>
                <a:cs typeface="Arial" charset="0"/>
              </a:rPr>
              <a:t>	 </a:t>
            </a:r>
            <a:endParaRPr lang="x-none" altLang="en-US" i="1">
              <a:latin typeface="Courier 10 Pitch" charset="0"/>
              <a:cs typeface="Arial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039745" y="257683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7298055" y="255397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21640" y="3623945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-111124"/>
            <a:ext cx="7886712" cy="1325565"/>
          </a:xfrm>
        </p:spPr>
        <p:txBody>
          <a:bodyPr/>
          <a:p>
            <a:r>
              <a:rPr lang="x-none" altLang="en-US"/>
              <a:t>Jukes-Cantor Model (JC69)</a:t>
            </a:r>
            <a:endParaRPr lang="x-none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68046" y="7620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i="1"/>
              <a:t>Transition probabilities:</a:t>
            </a:r>
            <a:endParaRPr lang="x-none" altLang="en-US" i="1"/>
          </a:p>
        </p:txBody>
      </p:sp>
      <p:sp>
        <p:nvSpPr>
          <p:cNvPr id="11" name="Text Box 10"/>
          <p:cNvSpPr txBox="1"/>
          <p:nvPr/>
        </p:nvSpPr>
        <p:spPr>
          <a:xfrm>
            <a:off x="3141980" y="3190240"/>
            <a:ext cx="392176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P = e</a:t>
            </a:r>
            <a:r>
              <a:rPr lang="x-none" altLang="en-US" sz="6000" baseline="30000">
                <a:latin typeface="Courier 10 Pitch" charset="0"/>
              </a:rPr>
              <a:t>Qt</a:t>
            </a:r>
            <a:r>
              <a:rPr lang="x-none" altLang="en-US" sz="6000">
                <a:latin typeface="Courier 10 Pitch" charset="0"/>
              </a:rPr>
              <a:t> </a:t>
            </a:r>
            <a:endParaRPr lang="x-none" altLang="en-US" sz="6000">
              <a:latin typeface="Courier 10 Pitch" charset="0"/>
            </a:endParaRPr>
          </a:p>
        </p:txBody>
      </p:sp>
      <p:sp>
        <p:nvSpPr>
          <p:cNvPr id="3" name="Up Arrow 2"/>
          <p:cNvSpPr/>
          <p:nvPr/>
        </p:nvSpPr>
        <p:spPr>
          <a:xfrm>
            <a:off x="5437505" y="3986530"/>
            <a:ext cx="428625" cy="5175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967480" y="4706620"/>
            <a:ext cx="365506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2800">
                <a:latin typeface="Arial" charset="0"/>
              </a:rPr>
              <a:t>Matrix exponentiation</a:t>
            </a:r>
            <a:endParaRPr lang="x-none" altLang="en-US" sz="2800">
              <a:latin typeface="Arial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480696" y="33718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sz="3600"/>
              <a:t>JC69 is our most basic model. We will be able to do amazing things with generalizations of this one model!  </a:t>
            </a:r>
            <a:endParaRPr lang="x-none" altLang="en-US" sz="3600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309495" y="1745615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charset="0"/>
              </a:rPr>
              <a:t>     A    C    G   T</a:t>
            </a:r>
            <a:br>
              <a:rPr lang="x-none" altLang="en-US" i="1">
                <a:latin typeface="Courier 10 Pitch" charset="0"/>
                <a:cs typeface="Arial" charset="0"/>
              </a:rPr>
            </a:br>
            <a:endParaRPr lang="x-none" altLang="en-US" sz="1600" i="1">
              <a:latin typeface="Courier 10 Pitch" charset="0"/>
              <a:cs typeface="Arial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</a:rPr>
              <a:t>A   -</a:t>
            </a:r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 	 </a:t>
            </a:r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β   β   β</a:t>
            </a:r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C  β     -    β   β</a:t>
            </a:r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G  β   β     -    β</a:t>
            </a:r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T  β   β   β     -     </a:t>
            </a:r>
            <a:r>
              <a:rPr lang="x-none" altLang="en-US" i="1">
                <a:latin typeface="Courier 10 Pitch" charset="0"/>
                <a:cs typeface="Arial" charset="0"/>
              </a:rPr>
              <a:t>	 </a:t>
            </a:r>
            <a:endParaRPr lang="x-none" altLang="en-US" i="1">
              <a:latin typeface="Courier 10 Pitch" charset="0"/>
              <a:cs typeface="Arial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039745" y="257683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7375525" y="2572385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21640" y="3623945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480696" y="-62229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sz="3600"/>
              <a:t>Kimura 2 Parameter model: K2P </a:t>
            </a:r>
            <a:endParaRPr lang="x-none" altLang="en-US" sz="3600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892425" y="1865630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charset="0"/>
              </a:rPr>
              <a:t>     A    C    G   T</a:t>
            </a:r>
            <a:br>
              <a:rPr lang="x-none" altLang="en-US" i="1">
                <a:latin typeface="Courier 10 Pitch" charset="0"/>
                <a:cs typeface="Arial" charset="0"/>
              </a:rPr>
            </a:br>
            <a:endParaRPr lang="x-none" altLang="en-US" sz="1600" i="1">
              <a:latin typeface="Courier 10 Pitch" charset="0"/>
              <a:cs typeface="Arial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</a:rPr>
              <a:t>A   -</a:t>
            </a:r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 	 β    α   β</a:t>
            </a:r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C  β     -    β   </a:t>
            </a:r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α</a:t>
            </a:r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G  </a:t>
            </a:r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α</a:t>
            </a:r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   β     -    β</a:t>
            </a:r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T  β   </a:t>
            </a:r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α</a:t>
            </a:r>
            <a:r>
              <a:rPr lang="x-none" altLang="en-US" i="1">
                <a:latin typeface="Courier 10 Pitch" charset="0"/>
                <a:cs typeface="Arial" charset="0"/>
                <a:sym typeface="+mn-ea"/>
              </a:rPr>
              <a:t>   β     -     </a:t>
            </a:r>
            <a:r>
              <a:rPr lang="x-none" altLang="en-US" i="1">
                <a:latin typeface="Courier 10 Pitch" charset="0"/>
                <a:cs typeface="Arial" charset="0"/>
              </a:rPr>
              <a:t>	 </a:t>
            </a:r>
            <a:endParaRPr lang="x-none" altLang="en-US" i="1">
              <a:latin typeface="Courier 10 Pitch" charset="0"/>
              <a:cs typeface="Arial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662680" y="2696845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7998460" y="269240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004570" y="3743960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921385"/>
            <a:ext cx="2526030" cy="24968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Returning to our original problem: 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12995" y="2680335"/>
            <a:ext cx="4175125" cy="3558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5" y="3417570"/>
            <a:ext cx="3536950" cy="21196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79625" y="5579745"/>
            <a:ext cx="18332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charset="0"/>
              </a:rPr>
              <a:t>True Tree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Differences between statistical phylogenetics and parsimony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6260"/>
            <a:ext cx="7886700" cy="47148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2600"/>
              <a:t>We get branch lengths in expected number of changes rather than minimum # of changes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expect and probabilistically incorporate all possible paths to the data, not just the shortest path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have the flexbility to modify and compare models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have a straight-forward way to convert branch lengths to time (with fossils or other constraints)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use ALL OF THE DATA, not just parsimony-informative sites</a:t>
            </a:r>
            <a:endParaRPr lang="x-none" altLang="en-US" sz="2600"/>
          </a:p>
          <a:p>
            <a:endParaRPr lang="x-none" altLang="en-US"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15" y="317500"/>
            <a:ext cx="3191510" cy="1325880"/>
          </a:xfrm>
        </p:spPr>
        <p:txBody>
          <a:bodyPr/>
          <a:p>
            <a:pPr algn="ctr"/>
            <a:r>
              <a:rPr lang="x-none" altLang="en-US" sz="3200"/>
              <a:t>"Long-branch attraction"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88335" y="90170"/>
            <a:ext cx="5862320" cy="3154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" y="1506220"/>
            <a:ext cx="3536950" cy="2119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815" y="5033010"/>
            <a:ext cx="4968875" cy="83883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760000">
            <a:off x="2826385" y="3419475"/>
            <a:ext cx="2623820" cy="809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3925570"/>
            <a:ext cx="3338195" cy="279273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3065145" y="4937125"/>
            <a:ext cx="797560" cy="863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Example: Parsimony says node 2 can be either A, C, or G with equal number of steps. 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8525" y="2002155"/>
            <a:ext cx="4805680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Example: Likelihood will say that node 2 is most likely A. Why?  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8525" y="2002155"/>
            <a:ext cx="4805680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271" y="589916"/>
            <a:ext cx="7886712" cy="1325565"/>
          </a:xfrm>
        </p:spPr>
        <p:txBody>
          <a:bodyPr>
            <a:noAutofit/>
          </a:bodyPr>
          <a:p>
            <a:r>
              <a:rPr lang="x-none" altLang="en-US" sz="8000"/>
              <a:t>P(            |         )</a:t>
            </a:r>
            <a:endParaRPr lang="x-none" altLang="en-US" sz="800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l="19712"/>
          <a:stretch>
            <a:fillRect/>
          </a:stretch>
        </p:blipFill>
        <p:spPr>
          <a:xfrm>
            <a:off x="1570355" y="891540"/>
            <a:ext cx="3437255" cy="722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75" y="582295"/>
            <a:ext cx="2536825" cy="152019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48336" y="34671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x-none" altLang="en-US" sz="8000"/>
              <a:t>P(            |         )</a:t>
            </a:r>
            <a:endParaRPr lang="x-none" altLang="en-US" sz="800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/>
          <a:srcRect l="19712"/>
          <a:stretch>
            <a:fillRect/>
          </a:stretch>
        </p:blipFill>
        <p:spPr>
          <a:xfrm>
            <a:off x="1709420" y="3768725"/>
            <a:ext cx="3437255" cy="722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60" y="3286760"/>
            <a:ext cx="2259965" cy="189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616586"/>
            <a:ext cx="7886712" cy="1325565"/>
          </a:xfrm>
        </p:spPr>
        <p:txBody>
          <a:bodyPr>
            <a:noAutofit/>
          </a:bodyPr>
          <a:p>
            <a:pPr algn="ctr"/>
            <a:r>
              <a:rPr lang="x-none" altLang="en-US" sz="6000"/>
              <a:t>How do we treat trees probabilistically? </a:t>
            </a:r>
            <a:endParaRPr lang="x-none" altLang="en-US" sz="60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2570" y="2978150"/>
            <a:ext cx="553085" cy="588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915" y="3002915"/>
            <a:ext cx="581025" cy="517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315" y="3004820"/>
            <a:ext cx="708660" cy="538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835" y="2962275"/>
            <a:ext cx="737235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585" y="2999105"/>
            <a:ext cx="737235" cy="595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605" y="2972435"/>
            <a:ext cx="751205" cy="673100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6140000">
            <a:off x="3171190" y="3161030"/>
            <a:ext cx="173990" cy="952500"/>
          </a:xfrm>
          <a:prstGeom prst="leftBrace">
            <a:avLst>
              <a:gd name="adj1" fmla="val 8333"/>
              <a:gd name="adj2" fmla="val 49979"/>
            </a:avLst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140000">
            <a:off x="5257165" y="2496185"/>
            <a:ext cx="173990" cy="2298065"/>
          </a:xfrm>
          <a:prstGeom prst="leftBrace">
            <a:avLst>
              <a:gd name="adj1" fmla="val 8333"/>
              <a:gd name="adj2" fmla="val 49979"/>
            </a:avLst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324100" y="3976370"/>
            <a:ext cx="183959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Arial" charset="0"/>
              </a:rPr>
              <a:t>If these come up, change state</a:t>
            </a:r>
            <a:endParaRPr lang="x-none" altLang="en-US">
              <a:latin typeface="Arial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445635" y="3972560"/>
            <a:ext cx="183959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Arial" charset="0"/>
              </a:rPr>
              <a:t>If these come up, stay the same</a:t>
            </a:r>
            <a:endParaRPr lang="x-none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4655</Words>
  <Application>Kingsoft Office WPP</Application>
  <PresentationFormat>Widescreen</PresentationFormat>
  <Paragraphs>505</Paragraphs>
  <Slides>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2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P(            |         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Combining probabilities:  The AND rule</vt:lpstr>
      <vt:lpstr>Combining probabilities:  The AND rule</vt:lpstr>
      <vt:lpstr>Combining probabilities:  The AND rule</vt:lpstr>
      <vt:lpstr>PowerPoint 演示文稿</vt:lpstr>
      <vt:lpstr>PowerPoint 演示文稿</vt:lpstr>
      <vt:lpstr>Combining probabilities:  The OR rule</vt:lpstr>
      <vt:lpstr>Combining probabilities:  The OR rule in phylogenetics</vt:lpstr>
      <vt:lpstr>PowerPoint 演示文稿</vt:lpstr>
      <vt:lpstr>We used discrete time units. Biology will want continuous time</vt:lpstr>
      <vt:lpstr>PowerPoint 演示文稿</vt:lpstr>
      <vt:lpstr>Our model of change depends on time -&gt; Branch lengths</vt:lpstr>
      <vt:lpstr>PowerPoint 演示文稿</vt:lpstr>
      <vt:lpstr>PowerPoint 演示文稿</vt:lpstr>
      <vt:lpstr>PowerPoint 演示文稿</vt:lpstr>
      <vt:lpstr>A (very) simple phylogeny...</vt:lpstr>
      <vt:lpstr>A (very) simple phylogeny...</vt:lpstr>
      <vt:lpstr>A (very) simple phylogeny...</vt:lpstr>
      <vt:lpstr>A (very) simple phylogeny...</vt:lpstr>
      <vt:lpstr>One last bit...substitutions vs. "events"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Pruning algorithm</vt:lpstr>
      <vt:lpstr>Pruning algorithm</vt:lpstr>
      <vt:lpstr>Pruning algorithm</vt:lpstr>
      <vt:lpstr>Pruning algorithm</vt:lpstr>
      <vt:lpstr>Pruning algorithm</vt:lpstr>
      <vt:lpstr>Pruning algorithm</vt:lpstr>
      <vt:lpstr>Pruning algorithm</vt:lpstr>
      <vt:lpstr>PowerPoint 演示文稿</vt:lpstr>
      <vt:lpstr>PowerPoint 演示文稿</vt:lpstr>
      <vt:lpstr>PowerPoint 演示文稿</vt:lpstr>
      <vt:lpstr>Jukes-Cantor Model</vt:lpstr>
      <vt:lpstr>Jukes-Cantor Model (JC69)</vt:lpstr>
      <vt:lpstr>Jukes-Cantor Model (JC69)</vt:lpstr>
      <vt:lpstr>PowerPoint 演示文稿</vt:lpstr>
      <vt:lpstr>PowerPoint 演示文稿</vt:lpstr>
      <vt:lpstr>PowerPoint 演示文稿</vt:lpstr>
      <vt:lpstr>PowerPoint 演示文稿</vt:lpstr>
      <vt:lpstr>Example: Parsimony says node 2 can be either A, C, or G with equal number of steps.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Macroevolution &amp; Phylogenetics</dc:title>
  <dc:creator>juyeda</dc:creator>
  <cp:lastModifiedBy>juyeda</cp:lastModifiedBy>
  <cp:revision>18</cp:revision>
  <dcterms:created xsi:type="dcterms:W3CDTF">2018-09-05T16:02:28Z</dcterms:created>
  <dcterms:modified xsi:type="dcterms:W3CDTF">2018-09-05T16:02:28Z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